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image/x-wmf" Extension="wmf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8" r:id="rId2"/>
    <p:sldId id="262" r:id="rId3"/>
    <p:sldId id="310" r:id="rId4"/>
    <p:sldId id="302" r:id="rId5"/>
    <p:sldId id="313" r:id="rId6"/>
    <p:sldId id="295" r:id="rId7"/>
    <p:sldId id="280" r:id="rId8"/>
    <p:sldId id="312" r:id="rId9"/>
    <p:sldId id="314" r:id="rId10"/>
    <p:sldId id="315" r:id="rId11"/>
    <p:sldId id="326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993" autoAdjust="0"/>
    <p:restoredTop sz="92237" autoAdjust="0"/>
  </p:normalViewPr>
  <p:slideViewPr>
    <p:cSldViewPr>
      <p:cViewPr>
        <p:scale>
          <a:sx n="100" d="100"/>
          <a:sy n="100" d="100"/>
        </p:scale>
        <p:origin x="-186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8ACDC14-8A8D-4942-85B9-0037CD4C7288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1377FC2-1FC5-4753-BEAE-58283F9DD4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15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79E225-6302-4BDE-98CB-EFB73031F719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DEA47A-321E-476F-8780-B1586B5B00A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550EA0-ED1A-41AD-A644-04DB914AB736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35071"/>
            <a:ext cx="7772400" cy="1470025"/>
          </a:xfr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3600" b="0" i="0" kern="1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0846"/>
            <a:ext cx="6400800" cy="1752600"/>
          </a:xfrm>
        </p:spPr>
        <p:txBody>
          <a:bodyPr/>
          <a:lstStyle>
            <a:lvl1pPr marL="0" indent="0" algn="ctr">
              <a:buNone/>
              <a:defRPr lang="en-US" sz="2400" kern="1200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517A9-7DBD-4E6B-B3D0-7F01F205374D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D8300-88FC-4ED0-8F67-FC6FBF790D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993342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12432-5001-4FBF-8657-6EF9A9F0E18B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6141B-E091-45BA-98B2-2D5A7A4856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83844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759F4-25A8-4B47-9668-33D639571D38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1F40F-A416-4909-AA5F-8779FD40F3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979766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A9D05-3D58-496D-8A12-40A2E417506E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62053-0101-432C-94D9-C487A9DBF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887914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kern="1200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B0BE2-BEA7-45CB-8911-1E71E055B2AF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0FF01-4A0E-4EBC-8105-CBA412E1DA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936017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DB8CF-19CD-437E-8B54-FF9CF1F7B936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08975-08F5-404C-B54A-FCB793BD5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836832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AF93-AEF4-4ED0-AF79-C02CCCD0CA2C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574DA-3941-48AB-80AA-28B98DA8A2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32491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0CD27-1AE9-4380-9726-2948ACFDF185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24DEF-E49A-43CF-B741-2C51C7F38F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088639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83903-829C-4138-8C07-D90281124652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E339A-361B-40D4-9EC2-31E22333F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836710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C327A-C521-4891-A349-0282625F1ABC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37114-D8CE-413E-B6A3-244E60546C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725804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8DC42-F8D8-4651-B135-3E0343980C2D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D53B6-705E-4815-A6B3-D7C786294C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106687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ACE030D3-2C2C-4F62-A0BA-4E362852F1B4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7269BCBC-C67F-401D-A085-5E1D479C9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3600" kern="1200" dirty="0">
          <a:solidFill>
            <a:srgbClr val="215968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15968"/>
          </a:solidFill>
          <a:latin typeface="Cambr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15968"/>
          </a:solidFill>
          <a:latin typeface="Cambr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15968"/>
          </a:solidFill>
          <a:latin typeface="Cambr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15968"/>
          </a:solidFill>
          <a:latin typeface="Cambr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215968"/>
          </a:solidFill>
          <a:latin typeface="Cambr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215968"/>
          </a:solidFill>
          <a:latin typeface="Cambr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215968"/>
          </a:solidFill>
          <a:latin typeface="Cambr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215968"/>
          </a:solidFill>
          <a:latin typeface="Cambr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215968"/>
          </a:solidFill>
          <a:latin typeface="Cambria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215968"/>
          </a:solidFill>
          <a:latin typeface="Cambria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15968"/>
          </a:solidFill>
          <a:latin typeface="Cambria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15968"/>
          </a:solidFill>
          <a:latin typeface="Cambria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215968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dirty="0" smtClean="0"/>
              <a:t> 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714750" y="3000375"/>
            <a:ext cx="5286375" cy="273208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b="1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Семейное воспитание</a:t>
            </a:r>
            <a:endParaRPr sz="3600" b="1">
              <a:solidFill>
                <a:srgbClr val="00B050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3600" b="1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и здоровье наших детей</a:t>
            </a:r>
            <a:endParaRPr lang="ru-RU" sz="3600">
              <a:solidFill>
                <a:srgbClr val="00B050"/>
              </a:solidFill>
              <a:latin typeface="Arial" pitchFamily="34" charset="0"/>
            </a:endParaRPr>
          </a:p>
          <a:p>
            <a:pPr algn="ctr" eaLnBrk="1" hangingPunct="1">
              <a:defRPr/>
            </a:pPr>
            <a:endParaRPr lang="ru-RU"/>
          </a:p>
        </p:txBody>
      </p:sp>
      <p:pic>
        <p:nvPicPr>
          <p:cNvPr id="2" name="Picture 12" descr="PE01904_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636838"/>
            <a:ext cx="3816350" cy="3816350"/>
          </a:xfrm>
        </p:spPr>
      </p:pic>
      <p:sp>
        <p:nvSpPr>
          <p:cNvPr id="3077" name="WordArt 13"/>
          <p:cNvSpPr>
            <a:spLocks noChangeArrowheads="1" noChangeShapeType="1" noTextEdit="1"/>
          </p:cNvSpPr>
          <p:nvPr/>
        </p:nvSpPr>
        <p:spPr bwMode="auto">
          <a:xfrm>
            <a:off x="4140200" y="1700213"/>
            <a:ext cx="4752975" cy="2449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path path="rect">
                  <a:fillToRect l="100000" b="100000"/>
                </a:path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WordArt 15"/>
          <p:cNvSpPr>
            <a:spLocks noChangeArrowheads="1" noChangeShapeType="1" noTextEdit="1"/>
          </p:cNvSpPr>
          <p:nvPr/>
        </p:nvSpPr>
        <p:spPr bwMode="auto">
          <a:xfrm>
            <a:off x="4510088" y="3170238"/>
            <a:ext cx="1238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3079" name="WordArt 16"/>
          <p:cNvSpPr>
            <a:spLocks noChangeArrowheads="1" noChangeShapeType="1" noTextEdit="1"/>
          </p:cNvSpPr>
          <p:nvPr/>
        </p:nvSpPr>
        <p:spPr bwMode="auto">
          <a:xfrm>
            <a:off x="0" y="333375"/>
            <a:ext cx="8172450" cy="165576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62852"/>
              </a:avLst>
            </a:prstTxWarp>
            <a:scene3d>
              <a:camera prst="legacyPerspectiveFront">
                <a:rot lat="2051998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ru-RU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928688" y="796925"/>
            <a:ext cx="72866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3600" b="1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РОДИТЕЛЬСКОЕ СОБРАНИЕ </a:t>
            </a:r>
            <a:endParaRPr lang="ru-RU" altLang="ru-RU" sz="360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algn="ctr"/>
            <a:endParaRPr lang="en-US" altLang="ru-RU" sz="28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0" y="904875"/>
            <a:ext cx="9144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4800" b="1" i="1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Игра </a:t>
            </a:r>
          </a:p>
          <a:p>
            <a:pPr algn="ctr"/>
            <a:r>
              <a:rPr lang="ru-RU" altLang="ru-RU" sz="4800" b="1" i="1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«Я начну, а вы продолжите»</a:t>
            </a:r>
          </a:p>
          <a:p>
            <a:pPr algn="ctr"/>
            <a:r>
              <a:rPr lang="ru-RU" altLang="ru-RU" sz="4800"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altLang="ru-RU" sz="4800">
                <a:solidFill>
                  <a:srgbClr val="66CCFF"/>
                </a:solidFill>
                <a:ea typeface="Calibri" pitchFamily="34" charset="0"/>
                <a:cs typeface="Times New Roman" pitchFamily="18" charset="0"/>
              </a:rPr>
              <a:t>Полезные советы родителям…</a:t>
            </a:r>
          </a:p>
        </p:txBody>
      </p:sp>
      <p:pic>
        <p:nvPicPr>
          <p:cNvPr id="12291" name="Содержимое 8" descr="41344987_3047141_lar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6188"/>
            <a:ext cx="4214813" cy="307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3" descr="G:\60841176_deti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3786188"/>
            <a:ext cx="4857750" cy="307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2" descr="FLOWER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55875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2690813" y="476250"/>
            <a:ext cx="2554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i="1">
                <a:solidFill>
                  <a:srgbClr val="7030A0"/>
                </a:solidFill>
              </a:rPr>
              <a:t>Тест-анкета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323850" y="1412875"/>
            <a:ext cx="7789863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FF0000"/>
                </a:solidFill>
              </a:rPr>
              <a:t>0- симптомы отсутствуют</a:t>
            </a:r>
          </a:p>
          <a:p>
            <a:pPr eaLnBrk="1" hangingPunct="1"/>
            <a:endParaRPr lang="ru-RU" altLang="ru-RU" sz="2800">
              <a:solidFill>
                <a:srgbClr val="FF0000"/>
              </a:solidFill>
            </a:endParaRPr>
          </a:p>
          <a:p>
            <a:pPr eaLnBrk="1" hangingPunct="1"/>
            <a:r>
              <a:rPr lang="ru-RU" altLang="ru-RU" sz="2800">
                <a:solidFill>
                  <a:srgbClr val="FF0000"/>
                </a:solidFill>
              </a:rPr>
              <a:t>1- слабо выражены</a:t>
            </a:r>
          </a:p>
          <a:p>
            <a:pPr eaLnBrk="1" hangingPunct="1"/>
            <a:endParaRPr lang="ru-RU" altLang="ru-RU" sz="2800">
              <a:solidFill>
                <a:srgbClr val="FF0000"/>
              </a:solidFill>
            </a:endParaRPr>
          </a:p>
          <a:p>
            <a:pPr eaLnBrk="1" hangingPunct="1"/>
            <a:r>
              <a:rPr lang="ru-RU" altLang="ru-RU" sz="2800">
                <a:solidFill>
                  <a:srgbClr val="FF0000"/>
                </a:solidFill>
              </a:rPr>
              <a:t>2- умеренно выражены  </a:t>
            </a:r>
          </a:p>
          <a:p>
            <a:pPr eaLnBrk="1" hangingPunct="1"/>
            <a:endParaRPr lang="ru-RU" altLang="ru-RU" sz="2800">
              <a:solidFill>
                <a:srgbClr val="FF0000"/>
              </a:solidFill>
            </a:endParaRPr>
          </a:p>
          <a:p>
            <a:pPr eaLnBrk="1" hangingPunct="1"/>
            <a:r>
              <a:rPr lang="ru-RU" altLang="ru-RU" sz="2800">
                <a:solidFill>
                  <a:srgbClr val="FF0000"/>
                </a:solidFill>
              </a:rPr>
              <a:t>3- ярко выражены, наблюдаются практически постоянно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0" y="2012950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4800">
                <a:solidFill>
                  <a:srgbClr val="66CCFF"/>
                </a:solidFill>
                <a:ea typeface="Calibri" pitchFamily="34" charset="0"/>
                <a:cs typeface="Times New Roman" pitchFamily="18" charset="0"/>
              </a:rPr>
              <a:t>…</a:t>
            </a:r>
          </a:p>
        </p:txBody>
      </p:sp>
      <p:pic>
        <p:nvPicPr>
          <p:cNvPr id="14339" name="Picture 4" descr="H:\фото\20150312_1235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:\фото\20150312_1235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:\фото\20150312_1235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:\фото\20150312_1235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:\фото\20150312_1234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:\фото\20150312_1233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:\фото\20150312_1233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:\фото\20150312_1247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ъект 2"/>
          <p:cNvSpPr>
            <a:spLocks noGrp="1"/>
          </p:cNvSpPr>
          <p:nvPr>
            <p:ph idx="4294967295"/>
          </p:nvPr>
        </p:nvSpPr>
        <p:spPr>
          <a:xfrm>
            <a:off x="1428750" y="620713"/>
            <a:ext cx="6286500" cy="323691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altLang="ru-RU" sz="4400" b="1" smtClean="0"/>
              <a:t>Понятие семья очень сложное и многогранное</a:t>
            </a:r>
          </a:p>
        </p:txBody>
      </p:sp>
      <p:pic>
        <p:nvPicPr>
          <p:cNvPr id="4099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2928938"/>
            <a:ext cx="4286250" cy="392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F:\ТАТЬЯНА\КАРТИНКИ\разложить картинки\1283872086_112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8938"/>
            <a:ext cx="300037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:\фото\20150312_1247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4313"/>
            <a:ext cx="9144000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:\фото\20150312_1235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428605"/>
            <a:ext cx="750099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kern="10" spc="-240" dirty="0">
                <a:ln w="127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КАКАЯ    ОНА     СЕМЬЯ   21     века    ?</a:t>
            </a:r>
          </a:p>
        </p:txBody>
      </p:sp>
      <p:pic>
        <p:nvPicPr>
          <p:cNvPr id="5123" name="Picture 4" descr="ED00318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1275"/>
            <a:ext cx="136683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Рисунок 7" descr="http://psy.1september.ru/2000/28/4.htm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8" y="1428750"/>
            <a:ext cx="3990976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7" descr="8_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450" y="1000125"/>
            <a:ext cx="2876550" cy="331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3" descr="F:\ТАТЬЯНА\КАРТИНКИ\ВЕКТОРНЫЕ\дети и родители\happy%20famil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6188"/>
            <a:ext cx="3235325" cy="307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Содержимое 4" descr="1228654012_75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3429000"/>
            <a:ext cx="331311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Содержимое 5" descr="IMG_5437_new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4214813"/>
            <a:ext cx="3000375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4643438" cy="3429000"/>
          </a:xfrm>
        </p:spPr>
        <p:txBody>
          <a:bodyPr/>
          <a:lstStyle/>
          <a:p>
            <a:pPr>
              <a:defRPr/>
            </a:pPr>
            <a:r>
              <a:rPr sz="5400">
                <a:solidFill>
                  <a:srgbClr val="78160E"/>
                </a:solidFill>
              </a:rPr>
              <a:t/>
            </a:r>
            <a:br>
              <a:rPr sz="5400">
                <a:solidFill>
                  <a:srgbClr val="78160E"/>
                </a:solidFill>
              </a:rPr>
            </a:br>
            <a:r>
              <a:rPr sz="4400">
                <a:solidFill>
                  <a:srgbClr val="78160E"/>
                </a:solidFill>
              </a:rPr>
              <a:t/>
            </a:r>
            <a:br>
              <a:rPr sz="4400">
                <a:solidFill>
                  <a:srgbClr val="78160E"/>
                </a:solidFill>
              </a:rPr>
            </a:b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90838"/>
            <a:ext cx="6400800" cy="17526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6148" name="Группа 3"/>
          <p:cNvGrpSpPr>
            <a:grpSpLocks/>
          </p:cNvGrpSpPr>
          <p:nvPr/>
        </p:nvGrpSpPr>
        <p:grpSpPr bwMode="auto">
          <a:xfrm>
            <a:off x="4572000" y="0"/>
            <a:ext cx="4572000" cy="3429000"/>
            <a:chOff x="4533903" y="0"/>
            <a:chExt cx="4572000" cy="3429000"/>
          </a:xfrm>
        </p:grpSpPr>
        <p:sp>
          <p:nvSpPr>
            <p:cNvPr id="5" name="Прямоугольник с одним скругленным углом 4"/>
            <p:cNvSpPr/>
            <p:nvPr/>
          </p:nvSpPr>
          <p:spPr>
            <a:xfrm>
              <a:off x="4533903" y="0"/>
              <a:ext cx="4572000" cy="3429000"/>
            </a:xfrm>
            <a:prstGeom prst="round1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Прямоугольник 5"/>
            <p:cNvSpPr/>
            <p:nvPr/>
          </p:nvSpPr>
          <p:spPr>
            <a:xfrm>
              <a:off x="4533903" y="0"/>
              <a:ext cx="4572000" cy="2571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12928" tIns="312928" rIns="312928" bIns="312928" spcCol="1270" anchor="ctr"/>
            <a:lstStyle/>
            <a:p>
              <a:pPr algn="ctr" defTabSz="19558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4400" dirty="0">
                <a:solidFill>
                  <a:srgbClr val="78160E"/>
                </a:solidFill>
              </a:endParaRPr>
            </a:p>
          </p:txBody>
        </p:sp>
      </p:grpSp>
      <p:grpSp>
        <p:nvGrpSpPr>
          <p:cNvPr id="6149" name="Группа 6"/>
          <p:cNvGrpSpPr>
            <a:grpSpLocks/>
          </p:cNvGrpSpPr>
          <p:nvPr/>
        </p:nvGrpSpPr>
        <p:grpSpPr bwMode="auto">
          <a:xfrm>
            <a:off x="0" y="0"/>
            <a:ext cx="4572000" cy="3429000"/>
            <a:chOff x="-2324097" y="-1714500"/>
            <a:chExt cx="4572000" cy="3429000"/>
          </a:xfrm>
        </p:grpSpPr>
        <p:sp>
          <p:nvSpPr>
            <p:cNvPr id="8" name="Прямоугольник с одним скругленным углом 7"/>
            <p:cNvSpPr/>
            <p:nvPr/>
          </p:nvSpPr>
          <p:spPr>
            <a:xfrm rot="16200000">
              <a:off x="-1752597" y="-2286000"/>
              <a:ext cx="3429000" cy="4572000"/>
            </a:xfrm>
            <a:prstGeom prst="round1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Прямоугольник 8"/>
            <p:cNvSpPr/>
            <p:nvPr/>
          </p:nvSpPr>
          <p:spPr>
            <a:xfrm>
              <a:off x="-2324097" y="-1428750"/>
              <a:ext cx="4572000" cy="2571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84480" tIns="284480" rIns="284480" bIns="284480" spcCol="1270" anchor="ctr"/>
            <a:lstStyle/>
            <a:p>
              <a:pPr algn="ctr" defTabSz="17780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4400" dirty="0">
                <a:solidFill>
                  <a:srgbClr val="78160E"/>
                </a:solidFill>
              </a:endParaRPr>
            </a:p>
          </p:txBody>
        </p:sp>
      </p:grpSp>
      <p:grpSp>
        <p:nvGrpSpPr>
          <p:cNvPr id="6150" name="Группа 9"/>
          <p:cNvGrpSpPr>
            <a:grpSpLocks/>
          </p:cNvGrpSpPr>
          <p:nvPr/>
        </p:nvGrpSpPr>
        <p:grpSpPr bwMode="auto">
          <a:xfrm>
            <a:off x="0" y="3429000"/>
            <a:ext cx="4572000" cy="3429000"/>
            <a:chOff x="-38096" y="3429000"/>
            <a:chExt cx="4572000" cy="3429000"/>
          </a:xfrm>
        </p:grpSpPr>
        <p:sp>
          <p:nvSpPr>
            <p:cNvPr id="11" name="Прямоугольник с одним скругленным углом 10"/>
            <p:cNvSpPr/>
            <p:nvPr/>
          </p:nvSpPr>
          <p:spPr>
            <a:xfrm rot="10800000">
              <a:off x="-38096" y="3429000"/>
              <a:ext cx="4572000" cy="3429000"/>
            </a:xfrm>
            <a:prstGeom prst="round1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Прямоугольник 11"/>
            <p:cNvSpPr/>
            <p:nvPr/>
          </p:nvSpPr>
          <p:spPr>
            <a:xfrm rot="21600000">
              <a:off x="-38096" y="4286250"/>
              <a:ext cx="4572000" cy="2571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84480" tIns="284480" rIns="284480" bIns="284480" spcCol="1270" anchor="ctr"/>
            <a:lstStyle/>
            <a:p>
              <a:pPr algn="ctr" defTabSz="17780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3600" dirty="0">
                <a:solidFill>
                  <a:srgbClr val="78160E"/>
                </a:solidFill>
              </a:endParaRPr>
            </a:p>
          </p:txBody>
        </p:sp>
      </p:grpSp>
      <p:grpSp>
        <p:nvGrpSpPr>
          <p:cNvPr id="6151" name="Группа 12"/>
          <p:cNvGrpSpPr>
            <a:grpSpLocks/>
          </p:cNvGrpSpPr>
          <p:nvPr/>
        </p:nvGrpSpPr>
        <p:grpSpPr bwMode="auto">
          <a:xfrm>
            <a:off x="4419600" y="3286125"/>
            <a:ext cx="4724400" cy="3571875"/>
            <a:chOff x="6962779" y="5000623"/>
            <a:chExt cx="4724384" cy="3571876"/>
          </a:xfrm>
        </p:grpSpPr>
        <p:sp>
          <p:nvSpPr>
            <p:cNvPr id="14" name="Прямоугольник с одним скругленным углом 13"/>
            <p:cNvSpPr/>
            <p:nvPr/>
          </p:nvSpPr>
          <p:spPr>
            <a:xfrm rot="5400000">
              <a:off x="7539033" y="4424370"/>
              <a:ext cx="3571876" cy="4724384"/>
            </a:xfrm>
            <a:prstGeom prst="round1Rect">
              <a:avLst/>
            </a:prstGeom>
            <a:solidFill>
              <a:srgbClr val="66CC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248528" y="5572123"/>
              <a:ext cx="4143361" cy="25717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6032" tIns="256032" rIns="256032" bIns="256032" spcCol="1270" anchor="ctr"/>
            <a:lstStyle/>
            <a:p>
              <a:pPr algn="ctr" defTabSz="16002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3200" dirty="0">
                <a:solidFill>
                  <a:srgbClr val="78160E"/>
                </a:solidFill>
              </a:endParaRPr>
            </a:p>
          </p:txBody>
        </p:sp>
      </p:grpSp>
      <p:grpSp>
        <p:nvGrpSpPr>
          <p:cNvPr id="6152" name="Группа 15"/>
          <p:cNvGrpSpPr>
            <a:grpSpLocks/>
          </p:cNvGrpSpPr>
          <p:nvPr/>
        </p:nvGrpSpPr>
        <p:grpSpPr bwMode="auto">
          <a:xfrm>
            <a:off x="3124200" y="2438400"/>
            <a:ext cx="2895600" cy="1981200"/>
            <a:chOff x="2971795" y="2362203"/>
            <a:chExt cx="2895584" cy="1981207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2971795" y="2362203"/>
              <a:ext cx="2895584" cy="1981207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Скругленный прямоугольник 4"/>
            <p:cNvSpPr/>
            <p:nvPr/>
          </p:nvSpPr>
          <p:spPr>
            <a:xfrm>
              <a:off x="3068632" y="2459041"/>
              <a:ext cx="2701910" cy="17875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0" tIns="152400" rIns="152400" bIns="152400" spcCol="1270" anchor="ctr"/>
            <a:lstStyle/>
            <a:p>
              <a:pPr algn="ctr" defTabSz="1778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000" dirty="0"/>
                <a:t>Этапы развития ВС</a:t>
              </a:r>
            </a:p>
          </p:txBody>
        </p:sp>
      </p:grpSp>
      <p:grpSp>
        <p:nvGrpSpPr>
          <p:cNvPr id="6153" name="Группа 18"/>
          <p:cNvGrpSpPr>
            <a:grpSpLocks/>
          </p:cNvGrpSpPr>
          <p:nvPr/>
        </p:nvGrpSpPr>
        <p:grpSpPr bwMode="auto">
          <a:xfrm>
            <a:off x="3143250" y="2428875"/>
            <a:ext cx="2895600" cy="1981200"/>
            <a:chOff x="2971795" y="2362203"/>
            <a:chExt cx="2895584" cy="1981207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2971795" y="2362203"/>
              <a:ext cx="2895584" cy="1981207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3068632" y="2459041"/>
              <a:ext cx="2701910" cy="17875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0" tIns="152400" rIns="152400" bIns="152400" spcCol="1270" anchor="ctr"/>
            <a:lstStyle/>
            <a:p>
              <a:pPr algn="ctr" defTabSz="1778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000" dirty="0"/>
                <a:t>Этапы развития ВС</a:t>
              </a:r>
            </a:p>
          </p:txBody>
        </p:sp>
      </p:grpSp>
      <p:grpSp>
        <p:nvGrpSpPr>
          <p:cNvPr id="6154" name="Группа 21"/>
          <p:cNvGrpSpPr>
            <a:grpSpLocks/>
          </p:cNvGrpSpPr>
          <p:nvPr/>
        </p:nvGrpSpPr>
        <p:grpSpPr bwMode="auto">
          <a:xfrm>
            <a:off x="3214688" y="2357438"/>
            <a:ext cx="3181350" cy="1981200"/>
            <a:chOff x="2971795" y="2362203"/>
            <a:chExt cx="2895584" cy="1981207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2971795" y="2362203"/>
              <a:ext cx="2895584" cy="1981207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Скругленный прямоугольник 4"/>
            <p:cNvSpPr/>
            <p:nvPr/>
          </p:nvSpPr>
          <p:spPr>
            <a:xfrm>
              <a:off x="3068603" y="2459040"/>
              <a:ext cx="2701967" cy="17875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0" tIns="152400" rIns="152400" bIns="152400" spcCol="1270" anchor="ctr"/>
            <a:lstStyle/>
            <a:p>
              <a:pPr algn="ctr" defTabSz="17780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4000" dirty="0"/>
            </a:p>
          </p:txBody>
        </p:sp>
        <p:sp>
          <p:nvSpPr>
            <p:cNvPr id="25" name="Скругленный прямоугольник 4"/>
            <p:cNvSpPr/>
            <p:nvPr/>
          </p:nvSpPr>
          <p:spPr>
            <a:xfrm>
              <a:off x="3114840" y="2505079"/>
              <a:ext cx="2701967" cy="17875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0" tIns="152400" rIns="152400" bIns="152400" spcCol="1270" anchor="ctr"/>
            <a:lstStyle/>
            <a:p>
              <a:pPr algn="ctr" defTabSz="17780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4000" dirty="0"/>
            </a:p>
          </p:txBody>
        </p:sp>
      </p:grpSp>
      <p:sp>
        <p:nvSpPr>
          <p:cNvPr id="6155" name="Прямоугольник 25"/>
          <p:cNvSpPr>
            <a:spLocks noChangeArrowheads="1"/>
          </p:cNvSpPr>
          <p:nvPr/>
        </p:nvSpPr>
        <p:spPr bwMode="auto">
          <a:xfrm>
            <a:off x="3500438" y="2500313"/>
            <a:ext cx="25003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/>
              <a:t>Упражнение</a:t>
            </a:r>
          </a:p>
          <a:p>
            <a:pPr algn="ctr" eaLnBrk="1" hangingPunct="1"/>
            <a:r>
              <a:rPr lang="ru-RU" altLang="ru-RU" sz="2400" b="1"/>
              <a:t> </a:t>
            </a:r>
          </a:p>
          <a:p>
            <a:pPr algn="ctr" eaLnBrk="1" hangingPunct="1"/>
            <a:r>
              <a:rPr lang="ru-RU" altLang="ru-RU" sz="2400" b="1"/>
              <a:t>« Ассоциации» </a:t>
            </a:r>
            <a:endParaRPr lang="ru-RU" altLang="ru-RU" sz="2400"/>
          </a:p>
        </p:txBody>
      </p:sp>
      <p:sp>
        <p:nvSpPr>
          <p:cNvPr id="6156" name="Rectangle 19"/>
          <p:cNvSpPr>
            <a:spLocks noChangeArrowheads="1"/>
          </p:cNvSpPr>
          <p:nvPr/>
        </p:nvSpPr>
        <p:spPr bwMode="auto">
          <a:xfrm>
            <a:off x="0" y="3175"/>
            <a:ext cx="46434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00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Если семья – это постройка, то она…</a:t>
            </a:r>
          </a:p>
          <a:p>
            <a:pPr algn="ctr"/>
            <a:endParaRPr lang="ru-RU" altLang="ru-RU" sz="200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r>
              <a:rPr lang="ru-RU" altLang="ru-RU" sz="200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крепость</a:t>
            </a:r>
          </a:p>
          <a:p>
            <a:r>
              <a:rPr lang="ru-RU" altLang="ru-RU" sz="200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   квартира</a:t>
            </a:r>
          </a:p>
          <a:p>
            <a:r>
              <a:rPr lang="ru-RU" altLang="ru-RU" sz="200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        дом </a:t>
            </a:r>
          </a:p>
          <a:p>
            <a:r>
              <a:rPr lang="ru-RU" altLang="ru-RU" sz="200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             коммуналка </a:t>
            </a:r>
          </a:p>
          <a:p>
            <a:r>
              <a:rPr lang="ru-RU" altLang="ru-RU" sz="200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                  шалаш на двоих и т.д.</a:t>
            </a:r>
          </a:p>
        </p:txBody>
      </p:sp>
      <p:sp>
        <p:nvSpPr>
          <p:cNvPr id="6157" name="Прямоугольник 27"/>
          <p:cNvSpPr>
            <a:spLocks noChangeArrowheads="1"/>
          </p:cNvSpPr>
          <p:nvPr/>
        </p:nvSpPr>
        <p:spPr bwMode="auto">
          <a:xfrm>
            <a:off x="4572000" y="142875"/>
            <a:ext cx="45720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>
                <a:solidFill>
                  <a:srgbClr val="0070C0"/>
                </a:solidFill>
              </a:rPr>
              <a:t>1 группа: </a:t>
            </a:r>
          </a:p>
          <a:p>
            <a:pPr eaLnBrk="1" hangingPunct="1"/>
            <a:endParaRPr lang="ru-RU" altLang="ru-RU"/>
          </a:p>
          <a:p>
            <a:pPr eaLnBrk="1" hangingPunct="1"/>
            <a:endParaRPr lang="ru-RU" altLang="ru-RU"/>
          </a:p>
          <a:p>
            <a:pPr eaLnBrk="1" hangingPunct="1"/>
            <a:r>
              <a:rPr lang="ru-RU" altLang="ru-RU" sz="2800">
                <a:solidFill>
                  <a:srgbClr val="0070C0"/>
                </a:solidFill>
              </a:rPr>
              <a:t>Если семья – это цвет, то она ….. </a:t>
            </a:r>
          </a:p>
        </p:txBody>
      </p:sp>
      <p:sp>
        <p:nvSpPr>
          <p:cNvPr id="6158" name="Прямоугольник 28"/>
          <p:cNvSpPr>
            <a:spLocks noChangeArrowheads="1"/>
          </p:cNvSpPr>
          <p:nvPr/>
        </p:nvSpPr>
        <p:spPr bwMode="auto">
          <a:xfrm>
            <a:off x="0" y="3786188"/>
            <a:ext cx="4429125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>
                <a:solidFill>
                  <a:srgbClr val="00B050"/>
                </a:solidFill>
              </a:rPr>
              <a:t>2 группа:</a:t>
            </a:r>
          </a:p>
          <a:p>
            <a:pPr algn="ctr" eaLnBrk="1" hangingPunct="1"/>
            <a:r>
              <a:rPr lang="ru-RU" altLang="ru-RU" sz="3600">
                <a:solidFill>
                  <a:srgbClr val="00B050"/>
                </a:solidFill>
              </a:rPr>
              <a:t> </a:t>
            </a:r>
          </a:p>
          <a:p>
            <a:pPr eaLnBrk="1" hangingPunct="1"/>
            <a:r>
              <a:rPr lang="ru-RU" altLang="ru-RU" sz="2800">
                <a:solidFill>
                  <a:srgbClr val="00B050"/>
                </a:solidFill>
              </a:rPr>
              <a:t>Если семья – это музыка, то она …… </a:t>
            </a:r>
          </a:p>
        </p:txBody>
      </p:sp>
      <p:sp>
        <p:nvSpPr>
          <p:cNvPr id="6159" name="Rectangle 25"/>
          <p:cNvSpPr>
            <a:spLocks noChangeArrowheads="1"/>
          </p:cNvSpPr>
          <p:nvPr/>
        </p:nvSpPr>
        <p:spPr bwMode="auto">
          <a:xfrm>
            <a:off x="4429125" y="3659188"/>
            <a:ext cx="4714875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3600">
                <a:ea typeface="Calibri" pitchFamily="34" charset="0"/>
                <a:cs typeface="Times New Roman" pitchFamily="18" charset="0"/>
              </a:rPr>
              <a:t>            </a:t>
            </a:r>
            <a:r>
              <a:rPr lang="ru-RU" altLang="ru-RU" sz="3600">
                <a:solidFill>
                  <a:srgbClr val="FFC000"/>
                </a:solidFill>
                <a:ea typeface="Calibri" pitchFamily="34" charset="0"/>
                <a:cs typeface="Times New Roman" pitchFamily="18" charset="0"/>
              </a:rPr>
              <a:t>3 группа: </a:t>
            </a:r>
          </a:p>
          <a:p>
            <a:pPr algn="ctr"/>
            <a:endParaRPr lang="ru-RU" altLang="ru-RU" sz="3600">
              <a:solidFill>
                <a:srgbClr val="FFC000"/>
              </a:solidFill>
              <a:ea typeface="Calibri" pitchFamily="34" charset="0"/>
              <a:cs typeface="Times New Roman" pitchFamily="18" charset="0"/>
            </a:endParaRPr>
          </a:p>
          <a:p>
            <a:r>
              <a:rPr lang="ru-RU" altLang="ru-RU" sz="2800">
                <a:solidFill>
                  <a:srgbClr val="FFC000"/>
                </a:solidFill>
                <a:ea typeface="Calibri" pitchFamily="34" charset="0"/>
                <a:cs typeface="Times New Roman" pitchFamily="18" charset="0"/>
              </a:rPr>
              <a:t>Если семья – это настроение, то она …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31888"/>
          </a:xfrm>
        </p:spPr>
        <p:txBody>
          <a:bodyPr/>
          <a:lstStyle/>
          <a:p>
            <a:pPr>
              <a:defRPr/>
            </a:pPr>
            <a:r>
              <a:rPr sz="4000" b="1" u="sng" err="1" smtClean="0">
                <a:solidFill>
                  <a:srgbClr val="C00000"/>
                </a:solidFill>
              </a:rPr>
              <a:t>Стили</a:t>
            </a:r>
            <a:r>
              <a:rPr sz="4000" b="1" u="sng" smtClean="0">
                <a:solidFill>
                  <a:srgbClr val="C00000"/>
                </a:solidFill>
              </a:rPr>
              <a:t> </a:t>
            </a:r>
            <a:r>
              <a:rPr sz="4000" b="1" u="sng" err="1" smtClean="0">
                <a:solidFill>
                  <a:srgbClr val="C00000"/>
                </a:solidFill>
              </a:rPr>
              <a:t>семейного</a:t>
            </a:r>
            <a:r>
              <a:rPr sz="4000" b="1" u="sng" smtClean="0">
                <a:solidFill>
                  <a:srgbClr val="C00000"/>
                </a:solidFill>
              </a:rPr>
              <a:t> </a:t>
            </a:r>
            <a:r>
              <a:rPr sz="4000" b="1" u="sng" err="1" smtClean="0">
                <a:solidFill>
                  <a:srgbClr val="C00000"/>
                </a:solidFill>
              </a:rPr>
              <a:t>воспитания</a:t>
            </a:r>
            <a:r>
              <a:rPr sz="4000" b="1" u="sng" smtClean="0">
                <a:solidFill>
                  <a:srgbClr val="C00000"/>
                </a:solidFill>
              </a:rPr>
              <a:t> </a:t>
            </a:r>
            <a:endParaRPr sz="4000" u="sng">
              <a:solidFill>
                <a:srgbClr val="C00000"/>
              </a:solidFill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1357313"/>
            <a:ext cx="9144000" cy="50720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sz="3600" b="1" i="1" smtClean="0"/>
              <a:t>Гармоничный стиль</a:t>
            </a:r>
          </a:p>
          <a:p>
            <a:pPr>
              <a:buFont typeface="Arial" charset="0"/>
              <a:buNone/>
            </a:pPr>
            <a:r>
              <a:rPr lang="ru-RU" altLang="ru-RU" sz="4000" b="1" i="1" smtClean="0"/>
              <a:t>Сочувствующий стиль</a:t>
            </a:r>
          </a:p>
          <a:p>
            <a:pPr>
              <a:buFont typeface="Arial" charset="0"/>
              <a:buNone/>
            </a:pPr>
            <a:r>
              <a:rPr lang="ru-RU" altLang="ru-RU" sz="4000" b="1" i="1" smtClean="0"/>
              <a:t>Контролирующий стиль</a:t>
            </a:r>
          </a:p>
          <a:p>
            <a:pPr>
              <a:buFont typeface="Arial" charset="0"/>
              <a:buNone/>
            </a:pPr>
            <a:r>
              <a:rPr lang="ru-RU" altLang="ru-RU" sz="4000" b="1" i="1" smtClean="0"/>
              <a:t>Предупредительный стиль</a:t>
            </a:r>
            <a:endParaRPr lang="ru-RU" altLang="ru-RU" sz="4000" b="1" smtClean="0"/>
          </a:p>
          <a:p>
            <a:pPr>
              <a:buFont typeface="Arial" charset="0"/>
              <a:buNone/>
            </a:pPr>
            <a:r>
              <a:rPr lang="ru-RU" altLang="ru-RU" sz="4000" b="1" i="1" smtClean="0"/>
              <a:t>Рассудительный стиль</a:t>
            </a:r>
          </a:p>
          <a:p>
            <a:pPr>
              <a:buFont typeface="Arial" charset="0"/>
              <a:buNone/>
            </a:pPr>
            <a:r>
              <a:rPr lang="ru-RU" altLang="ru-RU" sz="4000" b="1" i="1" smtClean="0"/>
              <a:t>Состязательный стиль</a:t>
            </a:r>
          </a:p>
          <a:p>
            <a:pPr>
              <a:buFont typeface="Arial" charset="0"/>
              <a:buNone/>
            </a:pPr>
            <a:r>
              <a:rPr lang="ru-RU" altLang="ru-RU" sz="4000" b="1" i="1" smtClean="0"/>
              <a:t>Попустительский стиль</a:t>
            </a:r>
          </a:p>
          <a:p>
            <a:pPr>
              <a:buFont typeface="Arial" charset="0"/>
              <a:buNone/>
            </a:pPr>
            <a:endParaRPr lang="ru-RU" altLang="ru-RU" sz="4000" b="1" smtClean="0"/>
          </a:p>
        </p:txBody>
      </p:sp>
      <p:pic>
        <p:nvPicPr>
          <p:cNvPr id="7172" name="Picture 2" descr="H:\семья\055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1214438"/>
            <a:ext cx="2214562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:\8796827_1195380047_Bezuymyannuyyjpga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071938"/>
            <a:ext cx="2643187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54113"/>
          </a:xfrm>
        </p:spPr>
        <p:txBody>
          <a:bodyPr/>
          <a:lstStyle/>
          <a:p>
            <a:pPr eaLnBrk="1" hangingPunct="1">
              <a:defRPr/>
            </a:pPr>
            <a:endParaRPr b="1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71563"/>
            <a:ext cx="9144000" cy="5143500"/>
          </a:xfrm>
          <a:ln w="76200">
            <a:pattFill prst="sphere">
              <a:fgClr>
                <a:srgbClr val="0000FF"/>
              </a:fgClr>
              <a:bgClr>
                <a:srgbClr val="CC00FF"/>
              </a:bgClr>
            </a:pattFill>
          </a:ln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6000" b="1" dirty="0" smtClean="0">
                <a:solidFill>
                  <a:srgbClr val="7030A0"/>
                </a:solidFill>
              </a:rPr>
              <a:t>Психологическая игра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6000" b="1" dirty="0" smtClean="0">
                <a:solidFill>
                  <a:srgbClr val="7030A0"/>
                </a:solidFill>
              </a:rPr>
              <a:t>с родителями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6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</a:t>
            </a:r>
            <a:r>
              <a:rPr lang="ru-RU" sz="6000" b="1" dirty="0" smtClean="0">
                <a:solidFill>
                  <a:schemeClr val="tx1"/>
                </a:solidFill>
              </a:rPr>
              <a:t>Тёмное </a:t>
            </a:r>
            <a:r>
              <a:rPr lang="ru-RU" sz="6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ru-RU" sz="6000" b="1" dirty="0" smtClean="0">
                <a:solidFill>
                  <a:schemeClr val="bg2"/>
                </a:solidFill>
              </a:rPr>
              <a:t> </a:t>
            </a:r>
            <a:r>
              <a:rPr lang="ru-RU" sz="6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светлое»</a:t>
            </a:r>
            <a:endParaRPr lang="ru-RU" sz="6000" dirty="0" smtClean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928688" y="0"/>
            <a:ext cx="7775575" cy="141287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endParaRPr lang="ru-RU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FF"/>
              </a:solidFill>
              <a:latin typeface="Times New Roman"/>
              <a:cs typeface="Times New Roman"/>
            </a:endParaRPr>
          </a:p>
        </p:txBody>
      </p:sp>
      <p:pic>
        <p:nvPicPr>
          <p:cNvPr id="8197" name="Содержимое 6" descr="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3571875"/>
            <a:ext cx="4643437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33450"/>
          </a:xfrm>
        </p:spPr>
        <p:txBody>
          <a:bodyPr/>
          <a:lstStyle/>
          <a:p>
            <a:pPr>
              <a:defRPr/>
            </a:pPr>
            <a:r>
              <a:rPr smtClean="0"/>
              <a:t>         </a:t>
            </a:r>
            <a:endParaRPr sz="6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538662"/>
          </a:xfrm>
        </p:spPr>
        <p:txBody>
          <a:bodyPr/>
          <a:lstStyle/>
          <a:p>
            <a:pPr lvl="2" algn="ctr">
              <a:buFont typeface="Arial" charset="0"/>
              <a:buNone/>
              <a:defRPr/>
            </a:pPr>
            <a:r>
              <a:rPr lang="ru-RU" sz="3600" b="1" u="sng" dirty="0" smtClean="0">
                <a:solidFill>
                  <a:srgbClr val="FF0000"/>
                </a:solidFill>
              </a:rPr>
              <a:t>Красный цвет</a:t>
            </a:r>
          </a:p>
          <a:p>
            <a:pPr lvl="2" algn="ctr">
              <a:buFont typeface="Arial" charset="0"/>
              <a:buNone/>
              <a:defRPr/>
            </a:pPr>
            <a:r>
              <a:rPr lang="ru-RU" sz="3600" b="1" u="sng" dirty="0" smtClean="0">
                <a:solidFill>
                  <a:schemeClr val="accent6">
                    <a:lumMod val="75000"/>
                  </a:schemeClr>
                </a:solidFill>
              </a:rPr>
              <a:t>Оранжевый цвет</a:t>
            </a:r>
          </a:p>
          <a:p>
            <a:pPr lvl="2" algn="ctr">
              <a:buFont typeface="Arial" charset="0"/>
              <a:buNone/>
              <a:defRPr/>
            </a:pPr>
            <a:r>
              <a:rPr lang="ru-RU" sz="3600" b="1" u="sng" dirty="0" smtClean="0">
                <a:solidFill>
                  <a:srgbClr val="FFFF00"/>
                </a:solidFill>
              </a:rPr>
              <a:t>Жёлтый цвет</a:t>
            </a:r>
            <a:endParaRPr lang="ru-RU" sz="3600" b="1" dirty="0" smtClean="0">
              <a:solidFill>
                <a:srgbClr val="FFFF00"/>
              </a:solidFill>
            </a:endParaRPr>
          </a:p>
          <a:p>
            <a:pPr lvl="2" algn="ctr">
              <a:buFont typeface="Arial" charset="0"/>
              <a:buNone/>
              <a:defRPr/>
            </a:pPr>
            <a:r>
              <a:rPr lang="ru-RU" sz="3600" b="1" u="sng" dirty="0" smtClean="0">
                <a:solidFill>
                  <a:srgbClr val="00B050"/>
                </a:solidFill>
              </a:rPr>
              <a:t>Зелёный цвет</a:t>
            </a:r>
            <a:endParaRPr lang="ru-RU" sz="3600" b="1" dirty="0" smtClean="0">
              <a:solidFill>
                <a:srgbClr val="00B050"/>
              </a:solidFill>
            </a:endParaRPr>
          </a:p>
          <a:p>
            <a:pPr lvl="2" algn="ctr">
              <a:buFont typeface="Arial" charset="0"/>
              <a:buNone/>
              <a:defRPr/>
            </a:pPr>
            <a:r>
              <a:rPr lang="ru-RU" sz="3600" b="1" u="sng" dirty="0" smtClean="0">
                <a:solidFill>
                  <a:srgbClr val="00B0F0"/>
                </a:solidFill>
              </a:rPr>
              <a:t>Голубой цвет</a:t>
            </a:r>
          </a:p>
          <a:p>
            <a:pPr lvl="2" algn="ctr">
              <a:buFont typeface="Arial" charset="0"/>
              <a:buNone/>
              <a:defRPr/>
            </a:pPr>
            <a:r>
              <a:rPr lang="ru-RU" sz="3600" b="1" u="sng" dirty="0" smtClean="0">
                <a:solidFill>
                  <a:srgbClr val="0070C0"/>
                </a:solidFill>
              </a:rPr>
              <a:t>Синий цвет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 lvl="2" algn="ctr">
              <a:buFont typeface="Arial" charset="0"/>
              <a:buNone/>
              <a:defRPr/>
            </a:pPr>
            <a:r>
              <a:rPr lang="ru-RU" sz="3600" b="1" u="sng" dirty="0" smtClean="0">
                <a:solidFill>
                  <a:srgbClr val="7030A0"/>
                </a:solidFill>
              </a:rPr>
              <a:t>Фиолетовый цвет</a:t>
            </a:r>
            <a:endParaRPr lang="ru-RU" sz="3600" b="1" dirty="0" smtClean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777875" y="100013"/>
            <a:ext cx="8072438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</a:rPr>
              <a:t>«Палитра красок.</a:t>
            </a:r>
          </a:p>
          <a:p>
            <a:pPr algn="ctr">
              <a:defRPr/>
            </a:pPr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</a:rPr>
              <a:t> Выбирайте сердцем!» </a:t>
            </a:r>
            <a:endParaRPr lang="ru-RU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928688"/>
          </a:xfrm>
        </p:spPr>
        <p:txBody>
          <a:bodyPr/>
          <a:lstStyle/>
          <a:p>
            <a:pPr>
              <a:defRPr/>
            </a:pPr>
            <a:r>
              <a:rPr sz="4400" b="1" i="1" err="1" smtClean="0"/>
              <a:t>Игра</a:t>
            </a:r>
            <a:r>
              <a:rPr sz="4400" b="1" i="1" smtClean="0"/>
              <a:t> «</a:t>
            </a:r>
            <a:r>
              <a:rPr sz="4400" b="1" i="1" err="1" smtClean="0"/>
              <a:t>Алфавит</a:t>
            </a:r>
            <a:r>
              <a:rPr sz="4400" b="1" i="1" smtClean="0"/>
              <a:t>»</a:t>
            </a:r>
            <a:endParaRPr sz="4400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1571625" y="928688"/>
            <a:ext cx="6143625" cy="5643562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З           О          Ж        </a:t>
            </a:r>
          </a:p>
          <a:p>
            <a:pPr>
              <a:buFont typeface="Arial" charset="0"/>
              <a:buNone/>
              <a:defRPr/>
            </a:pP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Д          Б          И</a:t>
            </a:r>
          </a:p>
          <a:p>
            <a:pPr>
              <a:buFont typeface="Arial" charset="0"/>
              <a:buNone/>
              <a:defRPr/>
            </a:pP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О          Р          З</a:t>
            </a:r>
          </a:p>
          <a:p>
            <a:pPr>
              <a:buFont typeface="Arial" charset="0"/>
              <a:buNone/>
              <a:defRPr/>
            </a:pP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Р          А          Н</a:t>
            </a:r>
          </a:p>
          <a:p>
            <a:pPr>
              <a:buFont typeface="Arial" charset="0"/>
              <a:buNone/>
              <a:defRPr/>
            </a:pP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О          З          И</a:t>
            </a:r>
          </a:p>
          <a:p>
            <a:pPr>
              <a:buFont typeface="Arial" charset="0"/>
              <a:buNone/>
              <a:defRPr/>
            </a:pP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В</a:t>
            </a:r>
          </a:p>
          <a:p>
            <a:pPr>
              <a:buFont typeface="Arial" charset="0"/>
              <a:buNone/>
              <a:defRPr/>
            </a:pP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Ы </a:t>
            </a:r>
          </a:p>
          <a:p>
            <a:pPr>
              <a:buFont typeface="Arial" charset="0"/>
              <a:buNone/>
              <a:defRPr/>
            </a:pP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Й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sz="6000" b="1" smtClean="0">
                <a:solidFill>
                  <a:schemeClr val="accent2">
                    <a:lumMod val="75000"/>
                  </a:schemeClr>
                </a:solidFill>
              </a:rPr>
              <a:t>З   О   Ж</a:t>
            </a:r>
            <a:endParaRPr sz="6000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0" y="1357313"/>
            <a:ext cx="9144000" cy="52863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altLang="ru-RU" b="1" smtClean="0">
                <a:solidFill>
                  <a:srgbClr val="00B050"/>
                </a:solidFill>
              </a:rPr>
              <a:t>1. Режим                          2. Полноценное питание                3.Двигательная активность</a:t>
            </a:r>
            <a:endParaRPr lang="en-US" altLang="ru-RU" smtClean="0">
              <a:solidFill>
                <a:srgbClr val="00B050"/>
              </a:solidFill>
            </a:endParaRPr>
          </a:p>
          <a:p>
            <a:pPr>
              <a:buFont typeface="Arial" charset="0"/>
              <a:buNone/>
            </a:pPr>
            <a:r>
              <a:rPr lang="ru-RU" altLang="ru-RU" b="1" smtClean="0">
                <a:solidFill>
                  <a:srgbClr val="00B050"/>
                </a:solidFill>
              </a:rPr>
              <a:t>4. Свежий воздух        </a:t>
            </a:r>
            <a:r>
              <a:rPr lang="en-US" altLang="ru-RU" b="1" smtClean="0">
                <a:solidFill>
                  <a:srgbClr val="00B050"/>
                </a:solidFill>
              </a:rPr>
              <a:t>5</a:t>
            </a:r>
            <a:r>
              <a:rPr lang="ru-RU" altLang="ru-RU" b="1" smtClean="0">
                <a:solidFill>
                  <a:srgbClr val="00B050"/>
                </a:solidFill>
              </a:rPr>
              <a:t>. Гигиенические нормы</a:t>
            </a:r>
            <a:endParaRPr lang="ru-RU" altLang="ru-RU" smtClean="0">
              <a:solidFill>
                <a:srgbClr val="00B050"/>
              </a:solidFill>
            </a:endParaRPr>
          </a:p>
          <a:p>
            <a:pPr>
              <a:buFont typeface="Arial" charset="0"/>
              <a:buNone/>
            </a:pPr>
            <a:r>
              <a:rPr lang="ru-RU" altLang="ru-RU" b="1" smtClean="0">
                <a:solidFill>
                  <a:srgbClr val="00B050"/>
                </a:solidFill>
              </a:rPr>
              <a:t>6. Психологический    микроклимат           </a:t>
            </a:r>
          </a:p>
          <a:p>
            <a:pPr algn="ctr">
              <a:buFont typeface="Arial" charset="0"/>
              <a:buNone/>
            </a:pPr>
            <a:r>
              <a:rPr lang="ru-RU" altLang="ru-RU" b="1" smtClean="0">
                <a:solidFill>
                  <a:srgbClr val="00B050"/>
                </a:solidFill>
              </a:rPr>
              <a:t>7.Закаливание       </a:t>
            </a:r>
          </a:p>
          <a:p>
            <a:pPr>
              <a:buFont typeface="Arial" charset="0"/>
              <a:buNone/>
            </a:pPr>
            <a:r>
              <a:rPr lang="ru-RU" altLang="ru-RU" b="1" smtClean="0">
                <a:solidFill>
                  <a:srgbClr val="00B050"/>
                </a:solidFill>
              </a:rPr>
              <a:t>8. Профилактика  вредных   привычек                                                                                                        </a:t>
            </a:r>
            <a:endParaRPr lang="ru-RU" altLang="ru-RU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38995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231</Words>
  <Application>Microsoft Office PowerPoint</Application>
  <PresentationFormat>Экран (4:3)</PresentationFormat>
  <Paragraphs>82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Cambria</vt:lpstr>
      <vt:lpstr>Calibri</vt:lpstr>
      <vt:lpstr>Times New Roman</vt:lpstr>
      <vt:lpstr>Wingdings</vt:lpstr>
      <vt:lpstr>10389957</vt:lpstr>
      <vt:lpstr> </vt:lpstr>
      <vt:lpstr>Презентация PowerPoint</vt:lpstr>
      <vt:lpstr>Презентация PowerPoint</vt:lpstr>
      <vt:lpstr>  </vt:lpstr>
      <vt:lpstr>Стили семейного воспитания </vt:lpstr>
      <vt:lpstr>Презентация PowerPoint</vt:lpstr>
      <vt:lpstr>         </vt:lpstr>
      <vt:lpstr>Игра «Алфавит»</vt:lpstr>
      <vt:lpstr>З   О   Ж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1</dc:creator>
  <cp:lastModifiedBy>Alexey</cp:lastModifiedBy>
  <cp:revision>75</cp:revision>
  <dcterms:created xsi:type="dcterms:W3CDTF">2012-01-04T16:11:09Z</dcterms:created>
  <dcterms:modified xsi:type="dcterms:W3CDTF">2024-11-20T09:36:09Z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946695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